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80" r:id="rId3"/>
    <p:sldId id="256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4" r:id="rId20"/>
    <p:sldId id="275" r:id="rId21"/>
    <p:sldId id="276" r:id="rId22"/>
    <p:sldId id="277" r:id="rId23"/>
    <p:sldId id="278" r:id="rId24"/>
    <p:sldId id="273" r:id="rId25"/>
    <p:sldId id="279" r:id="rId26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6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949955-FA47-46C3-9A61-A8B2C84A04B5}" type="datetimeFigureOut">
              <a:rPr lang="ru-RU" smtClean="0"/>
              <a:t>06.09.2022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48A8DE-9523-409C-A6B6-651E5466A6B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243411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949955-FA47-46C3-9A61-A8B2C84A04B5}" type="datetimeFigureOut">
              <a:rPr lang="ru-RU" smtClean="0"/>
              <a:t>06.09.2022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48A8DE-9523-409C-A6B6-651E5466A6B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854869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949955-FA47-46C3-9A61-A8B2C84A04B5}" type="datetimeFigureOut">
              <a:rPr lang="ru-RU" smtClean="0"/>
              <a:t>06.09.2022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48A8DE-9523-409C-A6B6-651E5466A6B7}" type="slidenum">
              <a:rPr lang="ru-RU" smtClean="0"/>
              <a:t>‹#›</a:t>
            </a:fld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16734746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949955-FA47-46C3-9A61-A8B2C84A04B5}" type="datetimeFigureOut">
              <a:rPr lang="ru-RU" smtClean="0"/>
              <a:t>06.09.2022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48A8DE-9523-409C-A6B6-651E5466A6B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2226044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949955-FA47-46C3-9A61-A8B2C84A04B5}" type="datetimeFigureOut">
              <a:rPr lang="ru-RU" smtClean="0"/>
              <a:t>06.09.2022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48A8DE-9523-409C-A6B6-651E5466A6B7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96411954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949955-FA47-46C3-9A61-A8B2C84A04B5}" type="datetimeFigureOut">
              <a:rPr lang="ru-RU" smtClean="0"/>
              <a:t>06.09.2022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48A8DE-9523-409C-A6B6-651E5466A6B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8662015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949955-FA47-46C3-9A61-A8B2C84A04B5}" type="datetimeFigureOut">
              <a:rPr lang="ru-RU" smtClean="0"/>
              <a:t>06.09.2022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48A8DE-9523-409C-A6B6-651E5466A6B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7482317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949955-FA47-46C3-9A61-A8B2C84A04B5}" type="datetimeFigureOut">
              <a:rPr lang="ru-RU" smtClean="0"/>
              <a:t>06.09.2022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48A8DE-9523-409C-A6B6-651E5466A6B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501248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949955-FA47-46C3-9A61-A8B2C84A04B5}" type="datetimeFigureOut">
              <a:rPr lang="ru-RU" smtClean="0"/>
              <a:t>06.09.2022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48A8DE-9523-409C-A6B6-651E5466A6B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063630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949955-FA47-46C3-9A61-A8B2C84A04B5}" type="datetimeFigureOut">
              <a:rPr lang="ru-RU" smtClean="0"/>
              <a:t>06.09.2022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48A8DE-9523-409C-A6B6-651E5466A6B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66534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949955-FA47-46C3-9A61-A8B2C84A04B5}" type="datetimeFigureOut">
              <a:rPr lang="ru-RU" smtClean="0"/>
              <a:t>06.09.2022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48A8DE-9523-409C-A6B6-651E5466A6B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880739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949955-FA47-46C3-9A61-A8B2C84A04B5}" type="datetimeFigureOut">
              <a:rPr lang="ru-RU" smtClean="0"/>
              <a:t>06.09.2022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48A8DE-9523-409C-A6B6-651E5466A6B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726093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949955-FA47-46C3-9A61-A8B2C84A04B5}" type="datetimeFigureOut">
              <a:rPr lang="ru-RU" smtClean="0"/>
              <a:t>06.09.2022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48A8DE-9523-409C-A6B6-651E5466A6B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905179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949955-FA47-46C3-9A61-A8B2C84A04B5}" type="datetimeFigureOut">
              <a:rPr lang="ru-RU" smtClean="0"/>
              <a:t>06.09.2022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48A8DE-9523-409C-A6B6-651E5466A6B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649261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949955-FA47-46C3-9A61-A8B2C84A04B5}" type="datetimeFigureOut">
              <a:rPr lang="ru-RU" smtClean="0"/>
              <a:t>06.09.2022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48A8DE-9523-409C-A6B6-651E5466A6B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612768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949955-FA47-46C3-9A61-A8B2C84A04B5}" type="datetimeFigureOut">
              <a:rPr lang="ru-RU" smtClean="0"/>
              <a:t>06.09.2022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48A8DE-9523-409C-A6B6-651E5466A6B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391212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949955-FA47-46C3-9A61-A8B2C84A04B5}" type="datetimeFigureOut">
              <a:rPr lang="ru-RU" smtClean="0"/>
              <a:t>06.09.2022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EC48A8DE-9523-409C-A6B6-651E5466A6B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395974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Ставропольский Государственный аграрный университет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ru-RU" dirty="0" smtClean="0"/>
              <a:t>Кафедра  Информационных систем</a:t>
            </a:r>
          </a:p>
          <a:p>
            <a:pPr marL="0" indent="0" algn="ctr">
              <a:buNone/>
            </a:pPr>
            <a:r>
              <a:rPr lang="ru-RU" dirty="0" smtClean="0"/>
              <a:t>Дисциплина: Программно-аппаратные методы защиты информации</a:t>
            </a:r>
          </a:p>
          <a:p>
            <a:pPr marL="0" indent="0" algn="ctr">
              <a:buNone/>
            </a:pPr>
            <a:r>
              <a:rPr lang="ru-RU" dirty="0" smtClean="0"/>
              <a:t>Направление обучения: </a:t>
            </a:r>
          </a:p>
          <a:p>
            <a:pPr marL="0" indent="0" algn="ctr">
              <a:buNone/>
            </a:pPr>
            <a:r>
              <a:rPr lang="ru-RU" dirty="0" smtClean="0"/>
              <a:t>Информационные системы и технологии</a:t>
            </a:r>
          </a:p>
          <a:p>
            <a:pPr marL="0" indent="0" algn="ctr">
              <a:buNone/>
            </a:pPr>
            <a:r>
              <a:rPr lang="ru-RU" dirty="0" smtClean="0"/>
              <a:t>2 курс</a:t>
            </a:r>
          </a:p>
          <a:p>
            <a:pPr marL="0" indent="0" algn="ctr">
              <a:buNone/>
            </a:pPr>
            <a:r>
              <a:rPr lang="ru-RU" b="1" dirty="0" smtClean="0"/>
              <a:t>Лабораторная работа № 1</a:t>
            </a:r>
          </a:p>
          <a:p>
            <a:r>
              <a:rPr lang="ru-RU" dirty="0" smtClean="0"/>
              <a:t>Тема: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ИССЛЕДОВАНИЕ ОРГАНИЗАЦИИ БЕЗОПАСНОСТИ ДАННЫХ И ИНФОРМАЦИОННОЙ ЗАЩИТЫ</a:t>
            </a:r>
          </a:p>
          <a:p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0" indent="0" algn="ctr">
              <a:buNone/>
            </a:pPr>
            <a:endParaRPr lang="ru-RU" dirty="0"/>
          </a:p>
          <a:p>
            <a:pPr marL="0" indent="0" algn="ctr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457336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655782"/>
          </a:xfrm>
        </p:spPr>
        <p:txBody>
          <a:bodyPr/>
          <a:lstStyle/>
          <a:p>
            <a:r>
              <a:rPr lang="ru-RU" i="1" dirty="0"/>
              <a:t>Классические компьютерные вирусы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1366983"/>
            <a:ext cx="8596668" cy="4674380"/>
          </a:xfrm>
        </p:spPr>
        <p:txBody>
          <a:bodyPr>
            <a:normAutofit fontScale="85000" lnSpcReduction="20000"/>
          </a:bodyPr>
          <a:lstStyle/>
          <a:p>
            <a:pPr marL="0" indent="0" algn="just">
              <a:buNone/>
            </a:pPr>
            <a:r>
              <a:rPr lang="ru-R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Классические компьютерные вирусы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К данной категории относятся программы, распространяющие свои копии по ресурсам локального компьютера с целью: последующего запуска своего кода при каких-либо действиях пользователя или дальнейшего внедрения в другие ресурсы компьютера.</a:t>
            </a:r>
          </a:p>
          <a:p>
            <a:pPr marL="0" indent="0" algn="just">
              <a:buNone/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отличие от </a:t>
            </a:r>
            <a:r>
              <a:rPr lang="ru-R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червей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вирусы не используют </a:t>
            </a:r>
            <a:r>
              <a:rPr lang="ru-R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сетевых сервисов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для проникновения на другие компьютеры. Копия вируса попадает на удалённые компьютеры только в том случае, если зараженный объект по каким-либо не зависящим от функционала вируса причинам оказывается активизированным на другом компьютере, например:</a:t>
            </a:r>
          </a:p>
          <a:p>
            <a:pPr lvl="0" algn="just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 заражении доступных дисков вирус проник в файлы, расположенные на сетевом ресурсе;</a:t>
            </a:r>
          </a:p>
          <a:p>
            <a:pPr lvl="0" algn="just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вирус скопировал себя на съёмный носитель или заразил файлы на нем;</a:t>
            </a:r>
          </a:p>
          <a:p>
            <a:pPr lvl="0" algn="just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пользователь отослал электронное письмо с зараженным вложением.</a:t>
            </a:r>
          </a:p>
          <a:p>
            <a:pPr marL="0" indent="0" algn="just">
              <a:buNone/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Некоторые вирусы содержат в себе свойства других разновидностей вредоносного программного обеспечения, например "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бэкдор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-процедуру" или троянскую компоненту уничтожения информации на диске.</a:t>
            </a:r>
          </a:p>
          <a:p>
            <a:pPr marL="0" indent="0" algn="just">
              <a:buNone/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Многие табличные и графические редакторы, системы проектирования, </a:t>
            </a:r>
            <a:r>
              <a:rPr lang="ru-R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текстовые процессоры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имеют свои макроязыки для автоматизации выполнения повторяющихся действий. Эти макроязыки часто имеют сложную структуру и развитый набор команд. Макро-вирусы являются программами на макроязыках, встроенных в такие системы обработки данных. Для своего размножения вирусы этого класса используют возможности макроязыков и при их помощи переносят себя из одного зараженного файла (документа или таблицы) в другие.</a:t>
            </a:r>
          </a:p>
          <a:p>
            <a:pPr algn="just"/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734993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572655"/>
          </a:xfrm>
        </p:spPr>
        <p:txBody>
          <a:bodyPr>
            <a:normAutofit fontScale="90000"/>
          </a:bodyPr>
          <a:lstStyle/>
          <a:p>
            <a:r>
              <a:rPr lang="ru-RU" i="1" dirty="0"/>
              <a:t>Скрипт-вирусы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1468583"/>
            <a:ext cx="8596668" cy="4572780"/>
          </a:xfrm>
        </p:spPr>
        <p:txBody>
          <a:bodyPr/>
          <a:lstStyle/>
          <a:p>
            <a:pPr marL="0" indent="0" algn="just">
              <a:buNone/>
            </a:pPr>
            <a:r>
              <a:rPr lang="ru-R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Скрипт-вирусы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Следует отметить также скрипт-вирусы, являющиеся </a:t>
            </a:r>
            <a:r>
              <a:rPr lang="ru-R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подгруппой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файловых вирусов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Данные вирусы, написаны на различных скрипт-языках (VBS, JS, BAT, PHP и т.д.). Они либо заражают другие скрипт-программы (командные и служебные файлы MS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Windows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или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Linux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), либо являются частями многокомпонентных вирусов. Также, данные вирусы могут заражать файлы других форматов (например, HTML), если в них возможно выполнение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скриптов.</a:t>
            </a:r>
            <a:r>
              <a:rPr lang="ru-RU" dirty="0" smtClean="0">
                <a:solidFill>
                  <a:schemeClr val="bg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>
              <a:solidFill>
                <a:schemeClr val="bg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9891788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600364"/>
          </a:xfrm>
        </p:spPr>
        <p:txBody>
          <a:bodyPr>
            <a:normAutofit fontScale="90000"/>
          </a:bodyPr>
          <a:lstStyle/>
          <a:p>
            <a:r>
              <a:rPr lang="ru-RU" i="1" dirty="0"/>
              <a:t>Троянские программы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3" y="1588655"/>
            <a:ext cx="9196339" cy="4452707"/>
          </a:xfrm>
        </p:spPr>
        <p:txBody>
          <a:bodyPr/>
          <a:lstStyle/>
          <a:p>
            <a:pPr marL="0" indent="0" algn="just">
              <a:buNone/>
            </a:pPr>
            <a:r>
              <a:rPr lang="ru-R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Троянские программы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В данную категорию входят программы, осуществляющие различные несанкционированные пользователем действия: сбор информации и её передачу злоумышленнику, ее разрушение или злонамеренную модификацию, нарушение работоспособности компьютера, использование ресурсов компьютера в неблаговидных целях. Отдельные категории </a:t>
            </a:r>
            <a:r>
              <a:rPr lang="ru-R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троянских программ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наносят ущерб удаленным компьютерам и сетям, не нарушая работоспособность зараженного компьютера (например, </a:t>
            </a:r>
            <a:r>
              <a:rPr lang="ru-R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троянские программы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разработанные для массированных </a:t>
            </a:r>
            <a:r>
              <a:rPr lang="ru-R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DoS</a:t>
            </a:r>
            <a:r>
              <a:rPr lang="ru-R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-атак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на удалённые ресурсы сети).</a:t>
            </a:r>
          </a:p>
          <a:p>
            <a:pPr algn="just"/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4936805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11200630" cy="554182"/>
          </a:xfrm>
        </p:spPr>
        <p:txBody>
          <a:bodyPr>
            <a:normAutofit fontScale="90000"/>
          </a:bodyPr>
          <a:lstStyle/>
          <a:p>
            <a:r>
              <a:rPr lang="ru-RU" i="1" dirty="0"/>
              <a:t>Хакерские утилиты и прочие вредоносные программ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1440873"/>
            <a:ext cx="8596668" cy="4600489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i="1" dirty="0"/>
              <a:t>Хакерские утилиты и прочие вредоносные программы</a:t>
            </a:r>
            <a:r>
              <a:rPr lang="ru-RU" dirty="0"/>
              <a:t>. К данной категории относятся:</a:t>
            </a:r>
          </a:p>
          <a:p>
            <a:pPr lvl="0"/>
            <a:r>
              <a:rPr lang="ru-RU" dirty="0"/>
              <a:t>утилиты автоматизации создания вирусов, </a:t>
            </a:r>
            <a:r>
              <a:rPr lang="ru-RU" i="1" dirty="0"/>
              <a:t>червей</a:t>
            </a:r>
            <a:r>
              <a:rPr lang="ru-RU" dirty="0"/>
              <a:t> и </a:t>
            </a:r>
            <a:r>
              <a:rPr lang="ru-RU" i="1" dirty="0"/>
              <a:t>троянских программ</a:t>
            </a:r>
            <a:r>
              <a:rPr lang="ru-RU" dirty="0"/>
              <a:t> (конструкторы);</a:t>
            </a:r>
          </a:p>
          <a:p>
            <a:pPr lvl="0"/>
            <a:r>
              <a:rPr lang="ru-RU" dirty="0"/>
              <a:t>программные библиотеки, разработанные для создания вредоносного ПО;</a:t>
            </a:r>
          </a:p>
          <a:p>
            <a:pPr lvl="0"/>
            <a:r>
              <a:rPr lang="ru-RU" dirty="0"/>
              <a:t>хакерские утилиты скрытия кода зараженных файлов от антивирусной проверки (шифровальщики файлов);</a:t>
            </a:r>
          </a:p>
          <a:p>
            <a:pPr lvl="0"/>
            <a:r>
              <a:rPr lang="ru-RU" dirty="0"/>
              <a:t>"злые шутки", затрудняющие работу с компьютером;</a:t>
            </a:r>
          </a:p>
          <a:p>
            <a:pPr lvl="0"/>
            <a:r>
              <a:rPr lang="ru-RU" dirty="0"/>
              <a:t>программы, сообщающие пользователю заведомо ложную информацию о своих действиях в системе;</a:t>
            </a:r>
          </a:p>
          <a:p>
            <a:pPr lvl="0"/>
            <a:r>
              <a:rPr lang="ru-RU" dirty="0"/>
              <a:t>прочие программы, тем или иным способом намеренно наносящие прямой или косвенный ущерб данному или удалённым компьютерам.</a:t>
            </a:r>
          </a:p>
          <a:p>
            <a:pPr marL="0" indent="0">
              <a:buNone/>
            </a:pPr>
            <a:r>
              <a:rPr lang="ru-RU" dirty="0"/>
              <a:t>К прочим вредоносным относятся разнообразные программы, не представляющие угрозы непосредственно компьютеру, на котором исполняются, а разработаны для создания других вирусов или троянских программ, организации </a:t>
            </a:r>
            <a:r>
              <a:rPr lang="ru-RU" i="1" dirty="0" err="1"/>
              <a:t>DoS</a:t>
            </a:r>
            <a:r>
              <a:rPr lang="ru-RU" i="1" dirty="0"/>
              <a:t>-атак</a:t>
            </a:r>
            <a:r>
              <a:rPr lang="ru-RU" dirty="0"/>
              <a:t> на удаленные серверы, взлома других компьютеров и т. п.</a:t>
            </a:r>
          </a:p>
        </p:txBody>
      </p:sp>
    </p:spTree>
    <p:extLst>
      <p:ext uri="{BB962C8B-B14F-4D97-AF65-F5344CB8AC3E}">
        <p14:creationId xmlns:p14="http://schemas.microsoft.com/office/powerpoint/2010/main" val="333550596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3" y="609599"/>
            <a:ext cx="10766521" cy="1459345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Построение политики </a:t>
            </a:r>
            <a:r>
              <a:rPr lang="ru-RU" dirty="0"/>
              <a:t>информационной безопасности </a:t>
            </a:r>
            <a:r>
              <a:rPr lang="ru-RU" dirty="0" smtClean="0"/>
              <a:t>предприятия на основе программно-аппаратной реализации защиты.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Общие методики защиты от вирусов в обязательном порядке являются обязательной составной частью "Политики информационной безопасности предприятия". В соответствующих разделах политики описываются принципы </a:t>
            </a:r>
            <a:r>
              <a:rPr lang="ru-RU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антивирусной защиты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применяемые стандарты и нормативные документы, определяющие порядок действий пользователя при работе в локальной и внешних сетях, его полномочия, применяемые антивирусные средства. Наборы обязательных правил могут быть достаточно разнообразны, однако можно сформулировать в общем виде следующие правила для пользователей:</a:t>
            </a:r>
          </a:p>
          <a:p>
            <a:pPr lvl="0" algn="just"/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проверять на вирусы все дискеты, </a:t>
            </a:r>
            <a:r>
              <a:rPr lang="ru-RU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CD-RW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ZIP-диски, побывавшие на другом компьютере, все приобретенные CD;</a:t>
            </a:r>
          </a:p>
          <a:p>
            <a:pPr lvl="0" algn="just"/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использовать антивирусные программы известных проверенных фирм, регулярно (в идеале - ежедневно) обновлять их базы;</a:t>
            </a:r>
          </a:p>
          <a:p>
            <a:pPr lvl="0" algn="just"/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 выгружать резидентную часть (монитор) антивирусной программы из оперативной памяти компьютера;</a:t>
            </a:r>
          </a:p>
          <a:p>
            <a:pPr lvl="0" algn="just"/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использовать только программы и данные, полученные из надежных источников - чаще всего вирусами бывают заражены пиратские копии программ;</a:t>
            </a:r>
          </a:p>
          <a:p>
            <a:pPr lvl="0" algn="just"/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никогда не открывать файлы, прикрепленные к электронным письмам, пришедшим от неизвестных отправителей, и не заходить на сайты, рекламируемые через спам-рассылки (по данным Лаборатории Касперского, в настоящее время около 90% вирусов распространяются именно таким образом).</a:t>
            </a:r>
          </a:p>
        </p:txBody>
      </p:sp>
    </p:spTree>
    <p:extLst>
      <p:ext uri="{BB962C8B-B14F-4D97-AF65-F5344CB8AC3E}">
        <p14:creationId xmlns:p14="http://schemas.microsoft.com/office/powerpoint/2010/main" val="143944431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738909"/>
          </a:xfrm>
        </p:spPr>
        <p:txBody>
          <a:bodyPr/>
          <a:lstStyle/>
          <a:p>
            <a:r>
              <a:rPr lang="ru-RU" dirty="0" smtClean="0"/>
              <a:t>Требования к антивирусной программе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3" y="1542473"/>
            <a:ext cx="9722811" cy="4498889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Аналогично можно сформулировать несколько общих требований к хорошей антивирусной программе. Такая программа должна:</a:t>
            </a:r>
          </a:p>
          <a:p>
            <a:pPr lvl="0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обеспечивать эффективную защиту в режиме реального времени - резидентная часть (монитор) программы должна постоянно находиться в оперативной памяти компьютера и производить проверку всех файловых операций (при создании, редактировании, </a:t>
            </a:r>
            <a:r>
              <a:rPr lang="ru-R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копировании файлов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запуске их на исполнение), сообщений электронной почты, данных и программ, получаемых из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Internet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lvl="0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позволять проверять все содержимое локальных дисков "по требованию", запуская проверку вручную или автоматически по расписанию или при включении компьютера;</a:t>
            </a:r>
          </a:p>
          <a:p>
            <a:pPr lvl="0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защищать компьютер даже от неизвестных вирусов – программа должна включать в себя технологии поиска неизвестных вирусов, основанные на принципах эвристического анализа;</a:t>
            </a:r>
          </a:p>
          <a:p>
            <a:pPr lvl="0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уметь проверять и лечить </a:t>
            </a:r>
            <a:r>
              <a:rPr lang="ru-R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архивированные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файлы;</a:t>
            </a:r>
          </a:p>
          <a:p>
            <a:pPr lvl="0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давать возможность регулярно (желательно ежедневно) обновлять антивирусные базы (через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Internet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с дискет или CD).</a:t>
            </a:r>
          </a:p>
          <a:p>
            <a:pPr marL="0" indent="0">
              <a:buNone/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настоящее время в России используются главным образом два проверенных качественных антивирусных пакета: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Dr.WEB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 "</a:t>
            </a:r>
            <a:r>
              <a:rPr lang="ru-R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Антивирус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Касперского". Каждая из этих продуктов имеет свою линейку, ориентированную на разные сферы применения – для использования на локальных компьютерах, для малого и среднего бизнеса, для крупных корпоративных клиентов, для защиты локальных сетей, для почтовых, </a:t>
            </a:r>
            <a:r>
              <a:rPr lang="ru-R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файловых серверов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 </a:t>
            </a:r>
            <a:r>
              <a:rPr lang="ru-R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серверов приложений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Оба продукта, безусловно, отвечают всем вышеперечисленным требованиям.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7193792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9625" y="147782"/>
            <a:ext cx="8596668" cy="932873"/>
          </a:xfrm>
        </p:spPr>
        <p:txBody>
          <a:bodyPr>
            <a:normAutofit fontScale="90000"/>
          </a:bodyPr>
          <a:lstStyle/>
          <a:p>
            <a:r>
              <a:rPr lang="ru-RU" dirty="0"/>
              <a:t>Взаимосвязанные параметры поля информационной безопасности</a:t>
            </a:r>
            <a:br>
              <a:rPr lang="ru-RU" dirty="0"/>
            </a:br>
            <a:endParaRPr lang="ru-RU" dirty="0"/>
          </a:p>
        </p:txBody>
      </p:sp>
      <p:pic>
        <p:nvPicPr>
          <p:cNvPr id="4" name="Объект 3" descr="Взаимосвязанные параметры поля информационной безопасности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56595" y="1348509"/>
            <a:ext cx="5451696" cy="500610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45587963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3" y="609600"/>
            <a:ext cx="10535611" cy="775855"/>
          </a:xfrm>
        </p:spPr>
        <p:txBody>
          <a:bodyPr>
            <a:normAutofit fontScale="90000"/>
          </a:bodyPr>
          <a:lstStyle/>
          <a:p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Наряду с анализом существующей технологии должна осуществляться </a:t>
            </a:r>
            <a:r>
              <a:rPr lang="ru-RU" sz="16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разработка политики в области информационной безопасности и свода организационно-распорядительных документов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являющихся основой для создания инфраструктуры информационной безопасности</a:t>
            </a:r>
          </a:p>
        </p:txBody>
      </p:sp>
      <p:pic>
        <p:nvPicPr>
          <p:cNvPr id="4" name="Объект 3" descr="Составляющие инфраструктуры информационной безопасности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9161" y="1385456"/>
            <a:ext cx="7069494" cy="495069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53213916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138545"/>
            <a:ext cx="10240048" cy="1006763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Практическое формирование программно-аппаратной защиты в политике ИБ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1293091"/>
            <a:ext cx="8596668" cy="4748271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ru-RU" dirty="0"/>
              <a:t>Формирование политики ИБ должно сводиться к следующим практическим шагам.</a:t>
            </a:r>
            <a:endParaRPr lang="ru-RU" sz="2800" dirty="0"/>
          </a:p>
          <a:p>
            <a:pPr marL="0" lvl="0" indent="0">
              <a:buNone/>
            </a:pPr>
            <a:r>
              <a:rPr lang="ru-RU" dirty="0" smtClean="0"/>
              <a:t>1-Определение </a:t>
            </a:r>
            <a:r>
              <a:rPr lang="ru-RU" dirty="0"/>
              <a:t>и разработка руководящих документов и стандартов в области ИБ, а также основных положений политики ИБ, включая:</a:t>
            </a:r>
            <a:endParaRPr lang="ru-RU" sz="2800" dirty="0"/>
          </a:p>
          <a:p>
            <a:pPr lvl="1"/>
            <a:r>
              <a:rPr lang="ru-RU" dirty="0"/>
              <a:t>принципы администрирования системы ИБ и управление доступом к вычислительным и телекоммуникационным средствам, программам и информационным ресурсам, а также доступом в помещения, где они располагаются;</a:t>
            </a:r>
            <a:endParaRPr lang="ru-RU" sz="2400" dirty="0"/>
          </a:p>
          <a:p>
            <a:pPr lvl="1"/>
            <a:r>
              <a:rPr lang="ru-RU" dirty="0"/>
              <a:t>принципы контроля состояния систем защиты информации, способы информирования об инцидентах в области ИБ и выработку корректирующих мер, направленных на устранение угроз;</a:t>
            </a:r>
            <a:endParaRPr lang="ru-RU" sz="2400" dirty="0"/>
          </a:p>
          <a:p>
            <a:pPr lvl="1"/>
            <a:r>
              <a:rPr lang="ru-RU" dirty="0"/>
              <a:t>принципы использования информационных ресурсов персоналом компании и внешними пользователями;</a:t>
            </a:r>
            <a:endParaRPr lang="ru-RU" sz="2400" dirty="0"/>
          </a:p>
          <a:p>
            <a:pPr lvl="1"/>
            <a:r>
              <a:rPr lang="ru-RU" dirty="0"/>
              <a:t>организацию </a:t>
            </a:r>
            <a:r>
              <a:rPr lang="ru-RU" i="1" dirty="0"/>
              <a:t>антивирусной защиты</a:t>
            </a:r>
            <a:r>
              <a:rPr lang="ru-RU" dirty="0"/>
              <a:t> и защиты против несанкционированного доступа и действий </a:t>
            </a:r>
            <a:r>
              <a:rPr lang="ru-RU" i="1" dirty="0"/>
              <a:t>хакеров</a:t>
            </a:r>
            <a:r>
              <a:rPr lang="ru-RU" dirty="0"/>
              <a:t>;</a:t>
            </a:r>
            <a:endParaRPr lang="ru-RU" sz="2400" dirty="0"/>
          </a:p>
          <a:p>
            <a:pPr lvl="1"/>
            <a:r>
              <a:rPr lang="ru-RU" dirty="0"/>
              <a:t>вопросы резервного копирования данных и информации;</a:t>
            </a:r>
            <a:endParaRPr lang="ru-RU" sz="2400" dirty="0"/>
          </a:p>
          <a:p>
            <a:pPr lvl="1"/>
            <a:r>
              <a:rPr lang="ru-RU" dirty="0"/>
              <a:t>порядок проведения профилактических, ремонтных и восстановительных работ;</a:t>
            </a:r>
            <a:endParaRPr lang="ru-RU" sz="2400" dirty="0"/>
          </a:p>
          <a:p>
            <a:pPr lvl="1"/>
            <a:r>
              <a:rPr lang="ru-RU" dirty="0"/>
              <a:t>программу обучения и повышения квалификации персонала.</a:t>
            </a:r>
            <a:endParaRPr lang="ru-RU" sz="2400" dirty="0"/>
          </a:p>
          <a:p>
            <a:pPr marL="0" lvl="0" indent="0">
              <a:buNone/>
            </a:pPr>
            <a:r>
              <a:rPr lang="ru-RU" dirty="0" smtClean="0"/>
              <a:t>2-Разработка </a:t>
            </a:r>
            <a:r>
              <a:rPr lang="ru-RU" dirty="0"/>
              <a:t>методологии выявления и оценки угроз и рисков их осуществления, определение подходов к </a:t>
            </a:r>
            <a:r>
              <a:rPr lang="ru-RU" i="1" dirty="0"/>
              <a:t>управлению рисками</a:t>
            </a:r>
            <a:r>
              <a:rPr lang="ru-RU" dirty="0"/>
              <a:t>: является ли достаточным базовый уровень защищенности или требуется проводить полный вариант </a:t>
            </a:r>
            <a:r>
              <a:rPr lang="ru-RU" i="1" dirty="0"/>
              <a:t>анализа рисков</a:t>
            </a:r>
            <a:r>
              <a:rPr lang="ru-RU" dirty="0"/>
              <a:t>.</a:t>
            </a:r>
            <a:endParaRPr lang="ru-RU" sz="2800" dirty="0"/>
          </a:p>
          <a:p>
            <a:pPr marL="0" lvl="0" indent="0">
              <a:buNone/>
            </a:pPr>
            <a:r>
              <a:rPr lang="ru-RU" dirty="0" smtClean="0"/>
              <a:t>3-Структуризацию </a:t>
            </a:r>
            <a:r>
              <a:rPr lang="ru-RU" dirty="0"/>
              <a:t>контрмер по уровням требований к безопасности.</a:t>
            </a:r>
            <a:endParaRPr lang="ru-RU" sz="2800" dirty="0"/>
          </a:p>
          <a:p>
            <a:pPr marL="0" lvl="0" indent="0">
              <a:buNone/>
            </a:pPr>
            <a:r>
              <a:rPr lang="ru-RU" dirty="0" smtClean="0"/>
              <a:t>4-Порядок</a:t>
            </a:r>
            <a:r>
              <a:rPr lang="ru-RU" dirty="0"/>
              <a:t> </a:t>
            </a:r>
            <a:r>
              <a:rPr lang="ru-RU" i="1" dirty="0"/>
              <a:t>сертификации</a:t>
            </a:r>
            <a:r>
              <a:rPr lang="ru-RU" dirty="0"/>
              <a:t> на соответствие стандартам в области ИБ. Должна быть определена </a:t>
            </a:r>
            <a:r>
              <a:rPr lang="ru-RU" i="1" dirty="0"/>
              <a:t>периодичность</a:t>
            </a:r>
            <a:r>
              <a:rPr lang="ru-RU" dirty="0"/>
              <a:t> проведения совещаний по тематике ИБ на уровне руководства, включая периодический пересмотр положений политики ИБ, а также порядок обучения всех категорий пользователей информационной системы по вопросам ИБ.</a:t>
            </a:r>
            <a:endParaRPr lang="ru-RU" sz="2800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612892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572655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Аппаратные средства защиты</a:t>
            </a:r>
            <a:endParaRPr lang="ru-RU" dirty="0"/>
          </a:p>
        </p:txBody>
      </p:sp>
      <p:pic>
        <p:nvPicPr>
          <p:cNvPr id="4" name="Объект 3" descr="Использование комплекса &quot;маршрутизатор-файерволл&quot; в системах защиты информации при подключении к Internet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7334" y="1339705"/>
            <a:ext cx="6388100" cy="2540000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Прямоугольник 4"/>
          <p:cNvSpPr/>
          <p:nvPr/>
        </p:nvSpPr>
        <p:spPr>
          <a:xfrm>
            <a:off x="823383" y="4032969"/>
            <a:ext cx="8597707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ts val="1200"/>
              </a:lnSpc>
              <a:spcAft>
                <a:spcPts val="800"/>
              </a:spcAft>
            </a:pPr>
            <a:r>
              <a:rPr lang="ru-RU" sz="1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 таким средствам можно отнести системы </a:t>
            </a:r>
            <a:r>
              <a:rPr lang="ru-RU" sz="14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разграничения доступа</a:t>
            </a:r>
            <a:r>
              <a:rPr lang="ru-RU" sz="1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и межсетевые экраны. Первые средства реализуют </a:t>
            </a:r>
            <a:r>
              <a:rPr lang="ru-RU" sz="14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разграничение доступа</a:t>
            </a:r>
            <a:r>
              <a:rPr lang="ru-RU" sz="1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конкретных пользователей к ресурсам конкретного компьютера или всей сети, а вторые - разграничивают доступ между двумя участками сети с различными требованиями по безопасности. Ярким примером систем разграничения доступа являются системы семейства </a:t>
            </a:r>
            <a:r>
              <a:rPr lang="ru-RU" sz="1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SecretNet</a:t>
            </a:r>
            <a:r>
              <a:rPr lang="ru-RU" sz="1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разработанные Научно-инженерным предприятием "</a:t>
            </a:r>
            <a:r>
              <a:rPr lang="ru-RU" sz="1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Информзащита</a:t>
            </a:r>
            <a:r>
              <a:rPr lang="ru-RU" sz="1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" и на сегодняшний день являющиеся лидерами российского рынка информационной безопасности.</a:t>
            </a:r>
            <a:endParaRPr lang="ru-RU" sz="14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7569893" y="1554171"/>
            <a:ext cx="3408218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solidFill>
                  <a:srgbClr val="000000"/>
                </a:solidFill>
                <a:latin typeface="Tahoma" panose="020B0604030504040204" pitchFamily="34" charset="0"/>
                <a:ea typeface="Times New Roman" panose="02020603050405020304" pitchFamily="18" charset="0"/>
              </a:rPr>
              <a:t>К классу </a:t>
            </a:r>
            <a:r>
              <a:rPr lang="ru-RU" i="1" dirty="0">
                <a:solidFill>
                  <a:srgbClr val="000000"/>
                </a:solidFill>
                <a:latin typeface="Tahoma" panose="020B0604030504040204" pitchFamily="34" charset="0"/>
                <a:ea typeface="Times New Roman" panose="02020603050405020304" pitchFamily="18" charset="0"/>
              </a:rPr>
              <a:t>межсетевых экранов</a:t>
            </a:r>
            <a:r>
              <a:rPr lang="ru-RU" dirty="0">
                <a:solidFill>
                  <a:srgbClr val="000000"/>
                </a:solidFill>
                <a:latin typeface="Tahoma" panose="020B0604030504040204" pitchFamily="34" charset="0"/>
                <a:ea typeface="Times New Roman" panose="02020603050405020304" pitchFamily="18" charset="0"/>
              </a:rPr>
              <a:t> можно также отнести и многие маршрутизаторы, реализующие фильтрацию данных на основе специальных правил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282696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10348220" cy="753208"/>
          </a:xfrm>
        </p:spPr>
        <p:txBody>
          <a:bodyPr/>
          <a:lstStyle/>
          <a:p>
            <a:r>
              <a:rPr lang="ru-RU" dirty="0" smtClean="0">
                <a:solidFill>
                  <a:schemeClr val="tx1"/>
                </a:solidFill>
              </a:rPr>
              <a:t>Компетенции в лабораторной работе № 1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ОПК – 3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Способен решать стандартные задачи профессиональной деятельности на основе информационной и библиографической культуры с применением информационно-коммуникационных технологий и с учетом основных требований информационной безопасности;</a:t>
            </a:r>
          </a:p>
          <a:p>
            <a:pPr marL="0" indent="0" algn="just">
              <a:buNone/>
            </a:pP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ОПК-3.1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Выбирает принципы, методы и средства решения стандартных задач профессиональной деятельности на основе информационной и библиографической культуры с применением информационно- коммуникационных технологий и с учетом основных требований информационной безопасности</a:t>
            </a:r>
          </a:p>
          <a:p>
            <a:pPr marL="0" indent="0" algn="just">
              <a:buNone/>
            </a:pP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ОПК-3.2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-Решает стандартные задачи профессиональной деятельности на основе информационной и библиографической культуры с применением информационно- коммуникационных технологий и с учетом основных требований информационной безопасности.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5876180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489587"/>
            <a:ext cx="8596668" cy="572595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Анализ защищенности программ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1413165"/>
            <a:ext cx="8596668" cy="4628198"/>
          </a:xfrm>
        </p:spPr>
        <p:txBody>
          <a:bodyPr/>
          <a:lstStyle/>
          <a:p>
            <a:pPr marL="0" indent="0">
              <a:buNone/>
            </a:pPr>
            <a:r>
              <a:rPr lang="ru-RU" dirty="0"/>
              <a:t>Самым известным продуктом в области </a:t>
            </a:r>
            <a:r>
              <a:rPr lang="ru-RU" i="1" dirty="0"/>
              <a:t>анализа защищенности</a:t>
            </a:r>
            <a:r>
              <a:rPr lang="ru-RU" dirty="0"/>
              <a:t> является семейство </a:t>
            </a:r>
            <a:r>
              <a:rPr lang="ru-RU" dirty="0" err="1" smtClean="0"/>
              <a:t>SAFEsuite</a:t>
            </a:r>
            <a:r>
              <a:rPr lang="ru-RU" dirty="0" smtClean="0"/>
              <a:t>, </a:t>
            </a:r>
            <a:r>
              <a:rPr lang="ru-RU" dirty="0"/>
              <a:t>которое состоит из трех систем, обнаруживающих уязвимости ("дыры") и ошибки в программном обеспечении - </a:t>
            </a:r>
            <a:r>
              <a:rPr lang="ru-RU" dirty="0" err="1"/>
              <a:t>Internet</a:t>
            </a:r>
            <a:r>
              <a:rPr lang="ru-RU" dirty="0"/>
              <a:t> </a:t>
            </a:r>
            <a:r>
              <a:rPr lang="ru-RU" i="1" dirty="0" err="1"/>
              <a:t>Scanner</a:t>
            </a:r>
            <a:r>
              <a:rPr lang="ru-RU" dirty="0"/>
              <a:t>, </a:t>
            </a:r>
            <a:r>
              <a:rPr lang="ru-RU" dirty="0" err="1"/>
              <a:t>System</a:t>
            </a:r>
            <a:r>
              <a:rPr lang="ru-RU" dirty="0"/>
              <a:t> </a:t>
            </a:r>
            <a:r>
              <a:rPr lang="ru-RU" i="1" dirty="0" err="1"/>
              <a:t>Scanner</a:t>
            </a:r>
            <a:r>
              <a:rPr lang="ru-RU" dirty="0"/>
              <a:t> и </a:t>
            </a:r>
            <a:r>
              <a:rPr lang="ru-RU" dirty="0" err="1"/>
              <a:t>Database</a:t>
            </a:r>
            <a:r>
              <a:rPr lang="ru-RU" dirty="0"/>
              <a:t> </a:t>
            </a:r>
            <a:r>
              <a:rPr lang="ru-RU" i="1" dirty="0" err="1"/>
              <a:t>Scanner</a:t>
            </a:r>
            <a:r>
              <a:rPr lang="ru-RU" dirty="0"/>
              <a:t> </a:t>
            </a:r>
          </a:p>
        </p:txBody>
      </p:sp>
      <p:pic>
        <p:nvPicPr>
          <p:cNvPr id="4" name="Рисунок 3" descr="Схема применения сканирующей системы информационной безопасности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53673" y="2854038"/>
            <a:ext cx="5985163" cy="290945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09094242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3" y="609600"/>
            <a:ext cx="10480193" cy="692727"/>
          </a:xfrm>
        </p:spPr>
        <p:txBody>
          <a:bodyPr>
            <a:normAutofit fontScale="90000"/>
          </a:bodyPr>
          <a:lstStyle/>
          <a:p>
            <a:r>
              <a:rPr lang="ru-RU" dirty="0"/>
              <a:t>Кто и как должен заниматься организацией защиты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1634837"/>
            <a:ext cx="9482666" cy="4406526"/>
          </a:xfrm>
        </p:spPr>
        <p:txBody>
          <a:bodyPr>
            <a:normAutofit fontScale="85000" lnSpcReduction="10000"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Вопросы определения стратегии разработки, приобретения и внедрения 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средств защиты информации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определение круга первоочередных задач и формирование политики информационной безопасности являются прерогативой высшего руководства компании. Вопросы реализации и обеспечения ИБ прямо входят в сферу ответственности руководителя ИТ-департамента (если компания крупная) или ИТ-отдела или ИТ-службы. Доказывать кому-то, что корпоративную информацию и данные нужно тщательно защищать, нет необходимости. Однако те, кому приходилось 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практике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заниматься вопросами 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защиты данных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и обеспечения информационной безопасности в 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автоматизированных системах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отмечают следующую особенность - реальный интерес к проблеме защиты информации, проявляемый менеджерами верхнего уровня, и всеобщий энтузиазм довольно быстро сменяются на 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резкое неприятие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на уровне подразделений, отвечающих за работоспособность ИС организации.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Как правило, приводятся следующие аргументы против проведения работ и принятия мер по обеспечению информационной безопасности:</a:t>
            </a:r>
          </a:p>
          <a:p>
            <a:pPr lvl="0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появление дополнительных ограничений для конечных пользователей и специалистов подразделений обеспечения затрудняют использование и эксплуатацию информационной системы и сетей организации;</a:t>
            </a:r>
          </a:p>
          <a:p>
            <a:pPr lvl="0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необходимость значительных дополнительных 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материальных затрат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на проведение таких работ, на расширение штата специалистов, занимающихся проблемой информационной безопасности, на их обучение.</a:t>
            </a: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2710387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720436"/>
          </a:xfrm>
        </p:spPr>
        <p:txBody>
          <a:bodyPr/>
          <a:lstStyle/>
          <a:p>
            <a:r>
              <a:rPr lang="ru-RU" dirty="0" smtClean="0"/>
              <a:t>Как разработать технологию ИБ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1330037"/>
            <a:ext cx="9381066" cy="4711326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dirty="0"/>
              <a:t>Разрабатываемая технология информационной безопасности должна обеспечивать:</a:t>
            </a:r>
          </a:p>
          <a:p>
            <a:pPr lvl="0"/>
            <a:r>
              <a:rPr lang="ru-RU" i="1" dirty="0"/>
              <a:t>дифференцированный</a:t>
            </a:r>
            <a:r>
              <a:rPr lang="ru-RU" dirty="0"/>
              <a:t> подход к защите различных </a:t>
            </a:r>
            <a:r>
              <a:rPr lang="ru-RU" i="1" dirty="0"/>
              <a:t>АРМ</a:t>
            </a:r>
            <a:r>
              <a:rPr lang="ru-RU" dirty="0"/>
              <a:t> и подсистем (уровень защищенности должен определяться с позиций разумной достаточности с учетом важности обрабатываемой информации и решаемых задач);</a:t>
            </a:r>
          </a:p>
          <a:p>
            <a:pPr lvl="0"/>
            <a:r>
              <a:rPr lang="ru-RU" dirty="0"/>
              <a:t>максимальную </a:t>
            </a:r>
            <a:r>
              <a:rPr lang="ru-RU" i="1" dirty="0"/>
              <a:t>унификацию</a:t>
            </a:r>
            <a:r>
              <a:rPr lang="ru-RU" dirty="0"/>
              <a:t> </a:t>
            </a:r>
            <a:r>
              <a:rPr lang="ru-RU" i="1" dirty="0"/>
              <a:t>средств защиты информации</a:t>
            </a:r>
            <a:r>
              <a:rPr lang="ru-RU" dirty="0"/>
              <a:t> с одинаковыми требованиями к безопасности;</a:t>
            </a:r>
          </a:p>
          <a:p>
            <a:pPr lvl="0"/>
            <a:r>
              <a:rPr lang="ru-RU" dirty="0"/>
              <a:t>реализацию разрешительной системы доступа к ресурсам ИС;</a:t>
            </a:r>
          </a:p>
          <a:p>
            <a:pPr lvl="0"/>
            <a:r>
              <a:rPr lang="ru-RU" dirty="0"/>
              <a:t>минимизацию, формализацию (в идеале - автоматизацию) реальной выполнимости рутинных операций и согласованность действий различных подразделений по </a:t>
            </a:r>
            <a:r>
              <a:rPr lang="ru-RU" i="1" dirty="0"/>
              <a:t>реализации требований</a:t>
            </a:r>
            <a:r>
              <a:rPr lang="ru-RU" dirty="0"/>
              <a:t> разработанных положений и инструкций, не создавая больших неудобств при решении сотрудниками своих основных задач;</a:t>
            </a:r>
          </a:p>
          <a:p>
            <a:pPr lvl="0"/>
            <a:r>
              <a:rPr lang="ru-RU" dirty="0"/>
              <a:t>учет динамики развития </a:t>
            </a:r>
            <a:r>
              <a:rPr lang="ru-RU" i="1" dirty="0"/>
              <a:t>автоматизированной системы</a:t>
            </a:r>
            <a:r>
              <a:rPr lang="ru-RU" dirty="0"/>
              <a:t>, регламентацию не только стационарного процесса эксплуатации защищенных подсистем, но и процессов их модернизации, связанных с многочисленными изменениями аппаратно-программной конфигурации </a:t>
            </a:r>
            <a:r>
              <a:rPr lang="ru-RU" i="1" dirty="0"/>
              <a:t>АРМ</a:t>
            </a:r>
            <a:r>
              <a:rPr lang="ru-RU" dirty="0"/>
              <a:t>;</a:t>
            </a:r>
          </a:p>
          <a:p>
            <a:pPr lvl="0"/>
            <a:r>
              <a:rPr lang="ru-RU" dirty="0"/>
              <a:t>минимизацию необходимого числа специалистов отдела, занимающихся защитой информации.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4111894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3" y="609600"/>
            <a:ext cx="10378593" cy="766618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Формирование средств программно-аппаратной защиты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ru-RU" dirty="0"/>
              <a:t>Стандартный набор средств комплексной </a:t>
            </a:r>
            <a:r>
              <a:rPr lang="ru-RU" dirty="0" smtClean="0"/>
              <a:t>программно-аппаратной защиты </a:t>
            </a:r>
            <a:r>
              <a:rPr lang="ru-RU" dirty="0"/>
              <a:t>информации в составе современной ИС обычно содержит следующие компоненты:</a:t>
            </a:r>
          </a:p>
          <a:p>
            <a:pPr lvl="0"/>
            <a:r>
              <a:rPr lang="ru-RU" dirty="0"/>
              <a:t>средства обеспечения надежного хранения информации с использованием технологии защиты на файловом уровне (</a:t>
            </a:r>
            <a:r>
              <a:rPr lang="ru-RU" dirty="0" err="1"/>
              <a:t>File</a:t>
            </a:r>
            <a:r>
              <a:rPr lang="ru-RU" dirty="0"/>
              <a:t> </a:t>
            </a:r>
            <a:r>
              <a:rPr lang="ru-RU" i="1" dirty="0" err="1"/>
              <a:t>Encryption</a:t>
            </a:r>
            <a:r>
              <a:rPr lang="ru-RU" dirty="0"/>
              <a:t> </a:t>
            </a:r>
            <a:r>
              <a:rPr lang="ru-RU" dirty="0" err="1"/>
              <a:t>System</a:t>
            </a:r>
            <a:r>
              <a:rPr lang="ru-RU" dirty="0"/>
              <a:t> - FES);</a:t>
            </a:r>
          </a:p>
          <a:p>
            <a:pPr lvl="0"/>
            <a:r>
              <a:rPr lang="ru-RU" dirty="0"/>
              <a:t>средства авторизации и </a:t>
            </a:r>
            <a:r>
              <a:rPr lang="ru-RU" i="1" dirty="0"/>
              <a:t>разграничения доступа</a:t>
            </a:r>
            <a:r>
              <a:rPr lang="ru-RU" dirty="0"/>
              <a:t> к информационным ресурсам, а также защиту от несанкционированного доступа к информации с использованием систем биометрической авторизации и технологии </a:t>
            </a:r>
            <a:r>
              <a:rPr lang="ru-RU" dirty="0" err="1"/>
              <a:t>токенов</a:t>
            </a:r>
            <a:r>
              <a:rPr lang="ru-RU" dirty="0"/>
              <a:t> (смарт-карты, </a:t>
            </a:r>
            <a:r>
              <a:rPr lang="ru-RU" dirty="0" err="1"/>
              <a:t>touch-memory</a:t>
            </a:r>
            <a:r>
              <a:rPr lang="ru-RU" dirty="0"/>
              <a:t>, ключи для USB-портов и т.п.);</a:t>
            </a:r>
          </a:p>
          <a:p>
            <a:pPr lvl="0"/>
            <a:r>
              <a:rPr lang="ru-RU" dirty="0"/>
              <a:t>средства защиты от внешних угроз при подключении к общедоступным сетям связи (</a:t>
            </a:r>
            <a:r>
              <a:rPr lang="ru-RU" dirty="0" err="1"/>
              <a:t>Internet</a:t>
            </a:r>
            <a:r>
              <a:rPr lang="ru-RU" dirty="0"/>
              <a:t>), а также средства управления доступом из </a:t>
            </a:r>
            <a:r>
              <a:rPr lang="ru-RU" dirty="0" err="1"/>
              <a:t>Internet</a:t>
            </a:r>
            <a:r>
              <a:rPr lang="ru-RU" dirty="0"/>
              <a:t> с использованием технологии </a:t>
            </a:r>
            <a:r>
              <a:rPr lang="ru-RU" i="1" dirty="0"/>
              <a:t>межсетевых экранов</a:t>
            </a:r>
            <a:r>
              <a:rPr lang="ru-RU" dirty="0"/>
              <a:t> (</a:t>
            </a:r>
            <a:r>
              <a:rPr lang="ru-RU" i="1" dirty="0" err="1"/>
              <a:t>Firewall</a:t>
            </a:r>
            <a:r>
              <a:rPr lang="ru-RU" dirty="0"/>
              <a:t>) и содержательной фильтрации (</a:t>
            </a:r>
            <a:r>
              <a:rPr lang="ru-RU" dirty="0" err="1"/>
              <a:t>Content</a:t>
            </a:r>
            <a:r>
              <a:rPr lang="ru-RU" dirty="0"/>
              <a:t> </a:t>
            </a:r>
            <a:r>
              <a:rPr lang="ru-RU" dirty="0" err="1"/>
              <a:t>Inspection</a:t>
            </a:r>
            <a:r>
              <a:rPr lang="ru-RU" dirty="0"/>
              <a:t>);</a:t>
            </a:r>
          </a:p>
          <a:p>
            <a:pPr lvl="0"/>
            <a:r>
              <a:rPr lang="ru-RU" dirty="0"/>
              <a:t>средства защиты от вирусов с использованием специализированных комплексов антивирусной профилактики;</a:t>
            </a:r>
          </a:p>
          <a:p>
            <a:pPr lvl="0"/>
            <a:r>
              <a:rPr lang="ru-RU" dirty="0"/>
              <a:t>средства обеспечения конфиденциальности, целостности, доступности и подлинности информации, передаваемой по открытым каналам связи с использованием технологии защищенных виртуальных частных сетей (</a:t>
            </a:r>
            <a:r>
              <a:rPr lang="ru-RU" i="1" dirty="0"/>
              <a:t>VPN</a:t>
            </a:r>
            <a:r>
              <a:rPr lang="ru-RU" dirty="0"/>
              <a:t>);</a:t>
            </a:r>
          </a:p>
          <a:p>
            <a:pPr lvl="0"/>
            <a:r>
              <a:rPr lang="ru-RU" dirty="0"/>
              <a:t>средства обеспечения активного исследования защищенности информационных ресурсов с использованием технологии обнаружения атак (</a:t>
            </a:r>
            <a:r>
              <a:rPr lang="ru-RU" dirty="0" err="1"/>
              <a:t>Intrusion</a:t>
            </a:r>
            <a:r>
              <a:rPr lang="ru-RU" dirty="0"/>
              <a:t> </a:t>
            </a:r>
            <a:r>
              <a:rPr lang="ru-RU" dirty="0" err="1"/>
              <a:t>Detection</a:t>
            </a:r>
            <a:r>
              <a:rPr lang="ru-RU" dirty="0"/>
              <a:t>);</a:t>
            </a:r>
          </a:p>
          <a:p>
            <a:pPr lvl="0"/>
            <a:r>
              <a:rPr lang="ru-RU" dirty="0"/>
              <a:t>средства обеспечения централизованного управления системой информационной безопасности в соответствии с согласованной и утвержденной "Политикой безопасности компании".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9823457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674255"/>
          </a:xfrm>
        </p:spPr>
        <p:txBody>
          <a:bodyPr/>
          <a:lstStyle/>
          <a:p>
            <a:r>
              <a:rPr lang="ru-RU" dirty="0" smtClean="0"/>
              <a:t>Контрольные вопросы занятия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1219201"/>
            <a:ext cx="8596668" cy="4822162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b="1" dirty="0"/>
              <a:t>Контрольные вопросы и задания</a:t>
            </a:r>
          </a:p>
          <a:p>
            <a:pPr lvl="0"/>
            <a:r>
              <a:rPr lang="ru-RU" dirty="0"/>
              <a:t>Кто разрабатывает стратегию информационной безопасности и защиты управленческой информации?</a:t>
            </a:r>
          </a:p>
          <a:p>
            <a:pPr lvl="0"/>
            <a:r>
              <a:rPr lang="ru-RU" dirty="0"/>
              <a:t>Какие современные средства защиты информации применяются в корпоративных информационных системах?</a:t>
            </a:r>
          </a:p>
          <a:p>
            <a:pPr lvl="0"/>
            <a:r>
              <a:rPr lang="ru-RU" dirty="0"/>
              <a:t>Что включает в себя понятие "модель информационной безопасности предприятия"?</a:t>
            </a:r>
          </a:p>
          <a:p>
            <a:pPr lvl="0"/>
            <a:r>
              <a:rPr lang="ru-RU" dirty="0"/>
              <a:t>Перечислите внешние и внутренние угрозы для информационных потоков и систем компании.</a:t>
            </a:r>
          </a:p>
          <a:p>
            <a:pPr lvl="0"/>
            <a:r>
              <a:rPr lang="ru-RU" dirty="0"/>
              <a:t>Что такое "политика информационной безопасности" и какие элементы она содержит?</a:t>
            </a:r>
          </a:p>
          <a:p>
            <a:pPr lvl="0"/>
            <a:r>
              <a:rPr lang="ru-RU" dirty="0"/>
              <a:t>Перечислите ключевые вопросы обеспечения информационной безопасности.</a:t>
            </a:r>
          </a:p>
          <a:p>
            <a:pPr lvl="0"/>
            <a:r>
              <a:rPr lang="ru-RU" dirty="0"/>
              <a:t>Какие программно-аппаратные средства применяются при обеспечении информационной безопасности предприятия?</a:t>
            </a:r>
          </a:p>
          <a:p>
            <a:r>
              <a:rPr lang="ru-RU" dirty="0"/>
              <a:t> 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6587777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Заключительная часть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AutoNum type="arabicPeriod"/>
            </a:pPr>
            <a:r>
              <a:rPr lang="ru-RU" dirty="0" smtClean="0"/>
              <a:t>1.Оформить работу в конспекте.</a:t>
            </a:r>
          </a:p>
          <a:p>
            <a:pPr>
              <a:buAutoNum type="arabicPeriod"/>
            </a:pPr>
            <a:r>
              <a:rPr lang="ru-RU" dirty="0" smtClean="0"/>
              <a:t>2. В реферативной форме произвести запись содержание слайдов.</a:t>
            </a:r>
          </a:p>
          <a:p>
            <a:pPr>
              <a:buAutoNum type="arabicPeriod"/>
            </a:pPr>
            <a:r>
              <a:rPr lang="ru-RU" dirty="0" smtClean="0"/>
              <a:t>3. Зарисовать все рисунки и произвести их анализ.</a:t>
            </a:r>
          </a:p>
          <a:p>
            <a:pPr>
              <a:buAutoNum type="arabicPeriod"/>
            </a:pPr>
            <a:r>
              <a:rPr lang="ru-RU" dirty="0" smtClean="0"/>
              <a:t>4. Подготовить ответы на контрольные вопросы занятия.</a:t>
            </a:r>
          </a:p>
          <a:p>
            <a:pPr>
              <a:buAutoNum type="arabicPeriod"/>
            </a:pPr>
            <a:r>
              <a:rPr lang="ru-RU" dirty="0" smtClean="0"/>
              <a:t>5. Представить отчет преподавателю и ответить на вопросы.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78313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082194" y="197043"/>
            <a:ext cx="7766936" cy="292484"/>
          </a:xfrm>
        </p:spPr>
        <p:txBody>
          <a:bodyPr/>
          <a:lstStyle/>
          <a:p>
            <a:pPr algn="ctr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Введение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822036" y="646545"/>
            <a:ext cx="8451967" cy="5781964"/>
          </a:xfrm>
        </p:spPr>
        <p:txBody>
          <a:bodyPr/>
          <a:lstStyle/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pPr algn="just"/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Современное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развитие информационных технологий и, в частности, технологий </a:t>
            </a:r>
            <a:r>
              <a:rPr lang="ru-R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Internet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ru-R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Intranet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приводит к необходимости </a:t>
            </a:r>
            <a:r>
              <a:rPr lang="ru-R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защиты информации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передаваемой в рамках распределенной </a:t>
            </a:r>
            <a:r>
              <a:rPr lang="ru-R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корпоративной сети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которая использует сети открытого доступа. При работе на своих собственных закрытых физических каналах доступа эта проблема так остро не стоит, так как в эту </a:t>
            </a:r>
            <a:r>
              <a:rPr lang="ru-R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сеть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закрыт </a:t>
            </a:r>
            <a:r>
              <a:rPr lang="ru-R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доступ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посторонним. Однако выделенные каналы может себе позволить далеко не любая компания. Поэтому приходится довольствоваться тем, что есть в распоряжении компании. А есть чаще всего </a:t>
            </a:r>
            <a:r>
              <a:rPr lang="ru-R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Internet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Поэтому нужно изобретать способы защиты конфиденциальных данных, передаваемых по фактически незащищенной сети.</a:t>
            </a:r>
          </a:p>
          <a:p>
            <a:pPr algn="just"/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 descr="https://intuit.ru/EDI/03_01_18_12/1514931930-14492/tutorial/417/objects/13/files/13_001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35449" y="848049"/>
            <a:ext cx="1223645" cy="162814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5272145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3" y="609600"/>
            <a:ext cx="10360121" cy="923636"/>
          </a:xfrm>
        </p:spPr>
        <p:txBody>
          <a:bodyPr>
            <a:normAutofit fontScale="90000"/>
          </a:bodyPr>
          <a:lstStyle/>
          <a:p>
            <a:r>
              <a:rPr lang="ru-RU" dirty="0"/>
              <a:t>Ключевые вопросы информационной безопасности</a:t>
            </a:r>
          </a:p>
        </p:txBody>
      </p:sp>
      <p:pic>
        <p:nvPicPr>
          <p:cNvPr id="4" name="Объект 3" descr="Ключевые вопросы информационной безопасности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4836" y="1671782"/>
            <a:ext cx="6964219" cy="466436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6843010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Важность информационной безопасности в применением программно-аппаратного сегмента</a:t>
            </a:r>
            <a:endParaRPr lang="ru-RU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Обычно, когда речь заходит о безопасности компании, ее руководство часто </a:t>
            </a:r>
            <a:r>
              <a:rPr lang="ru-R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недооценивает важность информационной безопасности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Основной упор делается на </a:t>
            </a:r>
            <a:r>
              <a:rPr lang="ru-R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физической безопасности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(пропускной режим, охрана, системы видеонаблюдения и т. д.). Однако за последние годы ситуация существенно изменилась. Для того чтобы проникнуть в тайны компании, нет необходимости перелезать через заборы и обходить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периметровые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датчики, вторгаться в защищенные толстыми стенами помещения, вскрывать сейфы и т. п. Достаточно войти в информационную систему банка и перевести сотни тысяч долларов на нужные счета, подменить или уничтожить критически важные данные, вывести из строя какой-либо узел </a:t>
            </a:r>
            <a:r>
              <a:rPr lang="ru-R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корпоративной сети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Все это может привести к значительному ущербу, причем не только к прямому, который может выражаться в крупных суммах, но и к косвенному, не менее значимому. Выведение из строя того или иного узла сети или модуля КИС приводит к затратам на восстановление его работоспособности, которые заключаются в обновлении или замене программного обеспечения, расходовании дополнительной зарплаты обслуживающего персонала. Атака на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Web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-сервер компании и замена его содержимого на любое другое может привести к снижению доверия к фирме и, как следствие, к потере части клиентуры и снижению доходов.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504000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3" y="609600"/>
            <a:ext cx="10221575" cy="1320800"/>
          </a:xfrm>
        </p:spPr>
        <p:txBody>
          <a:bodyPr/>
          <a:lstStyle/>
          <a:p>
            <a:r>
              <a:rPr lang="ru-RU" dirty="0" smtClean="0"/>
              <a:t>От кого надо строить программно-аппаратную защиту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 algn="just">
              <a:buNone/>
            </a:pPr>
            <a:r>
              <a:rPr lang="ru-RU" dirty="0">
                <a:solidFill>
                  <a:schemeClr val="tx1"/>
                </a:solidFill>
              </a:rPr>
              <a:t>В абсолютном большинстве случаев ответ на этот вопрос - от внешних злоумышленников, </a:t>
            </a:r>
            <a:r>
              <a:rPr lang="ru-RU" i="1" dirty="0">
                <a:solidFill>
                  <a:schemeClr val="tx1"/>
                </a:solidFill>
              </a:rPr>
              <a:t>хакеров</a:t>
            </a:r>
            <a:r>
              <a:rPr lang="ru-RU" dirty="0">
                <a:solidFill>
                  <a:schemeClr val="tx1"/>
                </a:solidFill>
              </a:rPr>
              <a:t>. По мнению большинства российских предпринимателей, основная опасность исходит именно от них: проникают в компьютерные системы банков и военных организаций, перехватывают управление спутниками и т. д.</a:t>
            </a:r>
          </a:p>
          <a:p>
            <a:pPr marL="0" indent="0" algn="just">
              <a:buNone/>
            </a:pPr>
            <a:r>
              <a:rPr lang="ru-RU" dirty="0">
                <a:solidFill>
                  <a:schemeClr val="tx1"/>
                </a:solidFill>
              </a:rPr>
              <a:t>Такая опасность существует, и ее нельзя недооценивать. Но она слишком преувеличена. Статистика показывает: до 70-80% всех компьютерных преступлений связаны с внутренними нарушениями, которые осуществляются </a:t>
            </a:r>
            <a:r>
              <a:rPr lang="ru-RU" i="1" dirty="0">
                <a:solidFill>
                  <a:schemeClr val="tx1"/>
                </a:solidFill>
              </a:rPr>
              <a:t>сотрудниками компании</a:t>
            </a:r>
            <a:r>
              <a:rPr lang="ru-RU" dirty="0">
                <a:solidFill>
                  <a:schemeClr val="tx1"/>
                </a:solidFill>
              </a:rPr>
              <a:t>! Пусть случайному внешнему злоумышленнику (а большинство "взломов" совершают именно такие субъекты) удалось найти слабое место в системе информационной безопасности компании. Используя эту "дыру", он проникает в </a:t>
            </a:r>
            <a:r>
              <a:rPr lang="ru-RU" i="1" dirty="0">
                <a:solidFill>
                  <a:schemeClr val="tx1"/>
                </a:solidFill>
              </a:rPr>
              <a:t>корпоративную сеть</a:t>
            </a:r>
            <a:r>
              <a:rPr lang="ru-RU" dirty="0">
                <a:solidFill>
                  <a:schemeClr val="tx1"/>
                </a:solidFill>
              </a:rPr>
              <a:t> - к финансовым данным, стратегическим планам или перспективным проектам. Что он реально имеет? Не являясь специалистом в области, в которой работает компания, разобраться без посторонней помощи в </a:t>
            </a:r>
            <a:r>
              <a:rPr lang="ru-RU" i="1" dirty="0">
                <a:solidFill>
                  <a:schemeClr val="tx1"/>
                </a:solidFill>
              </a:rPr>
              <a:t>гигабайтах</a:t>
            </a:r>
            <a:r>
              <a:rPr lang="ru-RU" dirty="0">
                <a:solidFill>
                  <a:schemeClr val="tx1"/>
                </a:solidFill>
              </a:rPr>
              <a:t> информации попросту невозможно. Однако свой сотрудник может реально оценить стоимость той или иной информации, и он обладает </a:t>
            </a:r>
            <a:r>
              <a:rPr lang="ru-RU" i="1" dirty="0">
                <a:solidFill>
                  <a:schemeClr val="tx1"/>
                </a:solidFill>
              </a:rPr>
              <a:t>привилегиями доступа</a:t>
            </a:r>
            <a:r>
              <a:rPr lang="ru-RU" dirty="0">
                <a:solidFill>
                  <a:schemeClr val="tx1"/>
                </a:solidFill>
              </a:rPr>
              <a:t>, которые позволяют ему производить несанкционированные манипуляции.</a:t>
            </a:r>
          </a:p>
        </p:txBody>
      </p:sp>
    </p:spTree>
    <p:extLst>
      <p:ext uri="{BB962C8B-B14F-4D97-AF65-F5344CB8AC3E}">
        <p14:creationId xmlns:p14="http://schemas.microsoft.com/office/powerpoint/2010/main" val="26108415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 </a:t>
            </a:r>
            <a:r>
              <a:rPr lang="ru-RU" dirty="0" smtClean="0"/>
              <a:t>От чего необходимо строить программно-аппаратную защиту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 интеграции индивидуальных и корпоративных информационных систем и ресурсов в единую информационную инфраструктуру определяющим фактором является обеспечение должного уровня информационной безопасности для каждого субъекта, принявшего решение войти в это пространство. В едином информационном пространстве должны быть созданы все необходимые предпосылки для установления подлинности пользователя (субъекта), подлинности содержания и подлинности сообщения (т.е. созданы механизмы и инструмент аутентификации). Таким образом, должна существовать система информационной безопасности, которая включает необходимый комплекс мероприятий и технических решений по защите:</a:t>
            </a:r>
          </a:p>
          <a:p>
            <a:pPr lvl="0"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 нарушения функционирования информационного пространства путем исключения воздействия на информационные каналы и ресурсы;</a:t>
            </a:r>
          </a:p>
          <a:p>
            <a:pPr lvl="0"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 несанкционированного доступа к информации путем обнаружения и ликвидации попыток использования ресурсов информационного пространства, приводящих к нарушению его целостности;</a:t>
            </a:r>
          </a:p>
          <a:p>
            <a:pPr lvl="0"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 разрушения встраиваемых средств защиты с возможностью доказательства неправомочности действий пользователей и обслуживающего персонала;</a:t>
            </a:r>
          </a:p>
          <a:p>
            <a:pPr lvl="0"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 внедрения "вирусов" и "закладок" в программные продукты и технические средства.</a:t>
            </a:r>
          </a:p>
          <a:p>
            <a:pPr marL="0" indent="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Особо следует отметить задачи обеспечения безопасности разрабатываемых и 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модифицируемых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систем в интегрированной 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информационной среде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т. к. в процессе модификации неизбежно возникновение дополнительных ситуаций незащищенности системы.</a:t>
            </a:r>
          </a:p>
        </p:txBody>
      </p:sp>
    </p:spTree>
    <p:extLst>
      <p:ext uri="{BB962C8B-B14F-4D97-AF65-F5344CB8AC3E}">
        <p14:creationId xmlns:p14="http://schemas.microsoft.com/office/powerpoint/2010/main" val="112563724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0"/>
            <a:ext cx="8596668" cy="471055"/>
          </a:xfrm>
        </p:spPr>
        <p:txBody>
          <a:bodyPr>
            <a:normAutofit fontScale="90000"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Формы организации вирусных атак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554183"/>
            <a:ext cx="8596668" cy="608676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Формы организации вирусных атак весьма разнообразны, но в целом практически их можно "разбросать" по следующим категориям:</a:t>
            </a:r>
          </a:p>
          <a:p>
            <a:pPr lvl="0"/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удаленное проникновение в компьютер - программы, которые получают неавторизованный доступ к другому компьютеру через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Internet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(или локальную сеть);</a:t>
            </a:r>
          </a:p>
          <a:p>
            <a:pPr lvl="0"/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локальное проникновение в компьютер - программы, которые получают неавторизованный доступ к компьютеру, на котором они впоследствии работают;</a:t>
            </a:r>
          </a:p>
          <a:p>
            <a:pPr lvl="0"/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удаленное блокирование компьютера - программы, которые через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Internet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(или сеть) блокируют работу всего удаленного компьютера или отдельной программы на нем;</a:t>
            </a:r>
          </a:p>
          <a:p>
            <a:pPr lvl="0"/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локальное блокирование компьютера – программы, которые блокируют работу компьютера, на котором они работают;</a:t>
            </a:r>
          </a:p>
          <a:p>
            <a:pPr lvl="0"/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сетевые сканеры - программы, которые осуществляют сбор информации о сети, чтобы определить, какие из компьютеров и программ, работающих на них, потенциально уязвимы к атакам;</a:t>
            </a:r>
          </a:p>
          <a:p>
            <a:pPr lvl="0"/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сканеры уязвимых мест программ - программы, проверяют большие группы компьютеров в Интернет в поисках компьютеров, уязвимых к тому или иному конкретному виду атаки;</a:t>
            </a:r>
          </a:p>
          <a:p>
            <a:pPr lvl="0"/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"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вскрыватели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" паролей - программы, которые обнаруживают легко угадываемые пароли в зашифрованных </a:t>
            </a:r>
            <a:r>
              <a:rPr lang="ru-RU" sz="1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файлах паролей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lvl="0"/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сетевые анализаторы (</a:t>
            </a:r>
            <a:r>
              <a:rPr lang="ru-RU" sz="1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sniffers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- программы, которые слушают сетевой трафик. Часто в них имеются возможности автоматического выделения имен пользователей, паролей и номеров кредитных карт из трафика;</a:t>
            </a:r>
          </a:p>
          <a:p>
            <a:pPr lvl="0"/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модификация передаваемых данных или подмена информации;</a:t>
            </a:r>
          </a:p>
          <a:p>
            <a:pPr lvl="0"/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подмена </a:t>
            </a:r>
            <a:r>
              <a:rPr lang="ru-RU" sz="1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доверенного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объекта распределённой ВС (работа от его имени) или ложный объект распределённой ВС (РВС).</a:t>
            </a:r>
          </a:p>
          <a:p>
            <a:pPr lvl="0"/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"социальная инженерия" - несанкционированный доступ к информации иначе, чем взлом программного обеспечения. Цель - ввести в заблуждение сотрудников (сетевых или системных администраторов, пользователей, менеджеров) для получения паролей к системе или иной информации, которая поможет нарушить </a:t>
            </a:r>
            <a:r>
              <a:rPr lang="ru-RU" sz="1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безопасность системы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 вредоносному программному обеспечению относятся </a:t>
            </a:r>
            <a:r>
              <a:rPr lang="ru-RU" sz="1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сетевые черви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классические </a:t>
            </a:r>
            <a:r>
              <a:rPr lang="ru-RU" sz="1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файловые вирусы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 </a:t>
            </a:r>
            <a:r>
              <a:rPr lang="ru-RU" sz="1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троянские программы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хакерские утилиты и прочие программы, наносящие заведомый вред компьютеру, на котором они запускаются на выполнение, или другим компьютерам в сети.</a:t>
            </a:r>
          </a:p>
          <a:p>
            <a:endParaRPr lang="ru-RU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73484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849745"/>
          </a:xfrm>
        </p:spPr>
        <p:txBody>
          <a:bodyPr/>
          <a:lstStyle/>
          <a:p>
            <a:r>
              <a:rPr lang="ru-RU" i="1" dirty="0"/>
              <a:t>Сетевые черви</a:t>
            </a:r>
            <a:r>
              <a:rPr lang="ru-RU" dirty="0"/>
              <a:t>.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1265383"/>
            <a:ext cx="8596668" cy="477598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Сетевые черви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Основным признаком, по которому типы </a:t>
            </a:r>
            <a:r>
              <a:rPr lang="ru-R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червей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различаются между собой, является способ распространения червя - каким способом он передает свою копию на удаленные компьютеры. Другими признаками различия КЧ между собой являются способы запуска копии червя на заражаемом компьютере, методы внедрения в систему, а также </a:t>
            </a:r>
            <a:r>
              <a:rPr lang="ru-R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полиморфизм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"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стелс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" и прочие характеристики, присущие и другим типам вредоносного программного обеспечения (вирусам и троянским программам). Пример - </a:t>
            </a:r>
            <a:r>
              <a:rPr lang="ru-R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почтовые черви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(</a:t>
            </a:r>
            <a:r>
              <a:rPr lang="ru-R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Email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Worm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). К данной категории </a:t>
            </a:r>
            <a:r>
              <a:rPr lang="ru-R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червей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относятся те из них, которые для своего распространения используют электронную почту. При этом червь отсылает либо свою копию в виде вложения в электронное письмо, либо ссылку на свой файл, расположенный на каком-либо сетевом ресурсе (например, на зараженный файл, расположенный на взломанном или хакерском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Web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-сайте). В первом случае код червя активизируется при открытии (запуске) зараженного вложения, во втором - при открытии ссылки на зараженный файл. В обоих случаях эффект одинаков - активизируется код червя.</a:t>
            </a:r>
          </a:p>
        </p:txBody>
      </p:sp>
    </p:spTree>
    <p:extLst>
      <p:ext uri="{BB962C8B-B14F-4D97-AF65-F5344CB8AC3E}">
        <p14:creationId xmlns:p14="http://schemas.microsoft.com/office/powerpoint/2010/main" val="314257613"/>
      </p:ext>
    </p:extLst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Аспект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51</TotalTime>
  <Words>1052</Words>
  <Application>Microsoft Office PowerPoint</Application>
  <PresentationFormat>Широкоэкранный</PresentationFormat>
  <Paragraphs>144</Paragraphs>
  <Slides>25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25</vt:i4>
      </vt:variant>
    </vt:vector>
  </HeadingPairs>
  <TitlesOfParts>
    <vt:vector size="32" baseType="lpstr">
      <vt:lpstr>Arial</vt:lpstr>
      <vt:lpstr>Calibri</vt:lpstr>
      <vt:lpstr>Tahoma</vt:lpstr>
      <vt:lpstr>Times New Roman</vt:lpstr>
      <vt:lpstr>Trebuchet MS</vt:lpstr>
      <vt:lpstr>Wingdings 3</vt:lpstr>
      <vt:lpstr>Аспект</vt:lpstr>
      <vt:lpstr>Ставропольский Государственный аграрный университет</vt:lpstr>
      <vt:lpstr>Компетенции в лабораторной работе № 1</vt:lpstr>
      <vt:lpstr>Введение</vt:lpstr>
      <vt:lpstr>Ключевые вопросы информационной безопасности</vt:lpstr>
      <vt:lpstr>Важность информационной безопасности в применением программно-аппаратного сегмента</vt:lpstr>
      <vt:lpstr>От кого надо строить программно-аппаратную защиту</vt:lpstr>
      <vt:lpstr> От чего необходимо строить программно-аппаратную защиту</vt:lpstr>
      <vt:lpstr>Формы организации вирусных атак</vt:lpstr>
      <vt:lpstr>Сетевые черви.</vt:lpstr>
      <vt:lpstr>Классические компьютерные вирусы</vt:lpstr>
      <vt:lpstr>Скрипт-вирусы</vt:lpstr>
      <vt:lpstr>Троянские программы</vt:lpstr>
      <vt:lpstr>Хакерские утилиты и прочие вредоносные программ</vt:lpstr>
      <vt:lpstr>Построение политики информационной безопасности предприятия на основе программно-аппаратной реализации защиты.</vt:lpstr>
      <vt:lpstr>Требования к антивирусной программе</vt:lpstr>
      <vt:lpstr>Взаимосвязанные параметры поля информационной безопасности </vt:lpstr>
      <vt:lpstr>Наряду с анализом существующей технологии должна осуществляться разработка политики в области информационной безопасности и свода организационно-распорядительных документов, являющихся основой для создания инфраструктуры информационной безопасности</vt:lpstr>
      <vt:lpstr>Практическое формирование программно-аппаратной защиты в политике ИБ</vt:lpstr>
      <vt:lpstr>Аппаратные средства защиты</vt:lpstr>
      <vt:lpstr>Анализ защищенности программ</vt:lpstr>
      <vt:lpstr>Кто и как должен заниматься организацией защиты</vt:lpstr>
      <vt:lpstr>Как разработать технологию ИБ</vt:lpstr>
      <vt:lpstr>Формирование средств программно-аппаратной защиты</vt:lpstr>
      <vt:lpstr>Контрольные вопросы занятия</vt:lpstr>
      <vt:lpstr>Заключительная часть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Александр</cp:lastModifiedBy>
  <cp:revision>23</cp:revision>
  <dcterms:created xsi:type="dcterms:W3CDTF">2022-08-31T09:23:33Z</dcterms:created>
  <dcterms:modified xsi:type="dcterms:W3CDTF">2022-09-06T10:08:14Z</dcterms:modified>
</cp:coreProperties>
</file>